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5" r:id="rId2"/>
    <p:sldId id="266" r:id="rId3"/>
    <p:sldId id="267" r:id="rId4"/>
  </p:sldIdLst>
  <p:sldSz cx="8128000" cy="457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E4"/>
    <a:srgbClr val="FEF2CF"/>
    <a:srgbClr val="F9FAFF"/>
    <a:srgbClr val="FE00B6"/>
    <a:srgbClr val="20883E"/>
    <a:srgbClr val="62E5B7"/>
    <a:srgbClr val="0000FF"/>
    <a:srgbClr val="4B0082"/>
    <a:srgbClr val="850073"/>
    <a:srgbClr val="92E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C279E-93DB-7240-8EDC-CF6E09743F78}" v="70" dt="2025-08-03T21:13:12.4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4" autoAdjust="0"/>
    <p:restoredTop sz="94678"/>
  </p:normalViewPr>
  <p:slideViewPr>
    <p:cSldViewPr snapToGrid="0">
      <p:cViewPr varScale="1">
        <p:scale>
          <a:sx n="180" d="100"/>
          <a:sy n="180" d="100"/>
        </p:scale>
        <p:origin x="256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CBF14-23D4-F14C-B576-22A5C0BE648A}" type="datetimeFigureOut">
              <a:rPr lang="en-US" smtClean="0"/>
              <a:t>8/9/25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D649E-CC6F-3E4F-B257-374517C96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62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D649E-CC6F-3E4F-B257-374517C961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09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08BA6-4BEE-5F0A-BEC5-BB0780045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B1296-63F9-CDB0-2033-925A48A08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02C810-4F6B-20C3-DD9A-91757D67FC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1343C-D045-033C-A9FE-772EC507B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D649E-CC6F-3E4F-B257-374517C961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45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37801-4A3F-A344-0DC7-F6DAA1781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77AB16-3CF2-F4D3-0AFD-C27541C26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B4ED9-44D4-9873-E959-1555D2F8B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D00FE3-377E-D358-D1EF-8E09889163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D649E-CC6F-3E4F-B257-374517C961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4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748242"/>
            <a:ext cx="6096000" cy="1591733"/>
          </a:xfrm>
        </p:spPr>
        <p:txBody>
          <a:bodyPr anchor="b"/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2401359"/>
            <a:ext cx="6096000" cy="1103841"/>
          </a:xfrm>
        </p:spPr>
        <p:txBody>
          <a:bodyPr/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4815" indent="0" algn="ctr">
              <a:buNone/>
              <a:defRPr sz="1333"/>
            </a:lvl2pPr>
            <a:lvl3pPr marL="609630" indent="0" algn="ctr">
              <a:buNone/>
              <a:defRPr sz="1200"/>
            </a:lvl3pPr>
            <a:lvl4pPr marL="914446" indent="0" algn="ctr">
              <a:buNone/>
              <a:defRPr sz="1067"/>
            </a:lvl4pPr>
            <a:lvl5pPr marL="1219261" indent="0" algn="ctr">
              <a:buNone/>
              <a:defRPr sz="1067"/>
            </a:lvl5pPr>
            <a:lvl6pPr marL="1524076" indent="0" algn="ctr">
              <a:buNone/>
              <a:defRPr sz="1067"/>
            </a:lvl6pPr>
            <a:lvl7pPr marL="1828891" indent="0" algn="ctr">
              <a:buNone/>
              <a:defRPr sz="1067"/>
            </a:lvl7pPr>
            <a:lvl8pPr marL="2133707" indent="0" algn="ctr">
              <a:buNone/>
              <a:defRPr sz="1067"/>
            </a:lvl8pPr>
            <a:lvl9pPr marL="2438522" indent="0" algn="ctr">
              <a:buNone/>
              <a:defRPr sz="106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Security Risk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407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60CBC1D-D984-18CC-9803-BB243F669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6448" y="4237567"/>
            <a:ext cx="6034344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Security Risk Assessment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863630-6EDD-62D6-7B44-797904918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1951" y="4237567"/>
            <a:ext cx="672841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Page </a:t>
            </a:r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5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567" y="1139826"/>
            <a:ext cx="7010400" cy="19018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567" y="3059642"/>
            <a:ext cx="7010400" cy="1000125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1pPr>
            <a:lvl2pPr marL="304815" indent="0">
              <a:buNone/>
              <a:defRPr sz="1333">
                <a:solidFill>
                  <a:schemeClr val="tx1">
                    <a:tint val="82000"/>
                  </a:schemeClr>
                </a:solidFill>
              </a:defRPr>
            </a:lvl2pPr>
            <a:lvl3pPr marL="60963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3pPr>
            <a:lvl4pPr marL="914446" indent="0">
              <a:buNone/>
              <a:defRPr sz="1067">
                <a:solidFill>
                  <a:schemeClr val="tx1">
                    <a:tint val="82000"/>
                  </a:schemeClr>
                </a:solidFill>
              </a:defRPr>
            </a:lvl4pPr>
            <a:lvl5pPr marL="1219261" indent="0">
              <a:buNone/>
              <a:defRPr sz="1067">
                <a:solidFill>
                  <a:schemeClr val="tx1">
                    <a:tint val="82000"/>
                  </a:schemeClr>
                </a:solidFill>
              </a:defRPr>
            </a:lvl5pPr>
            <a:lvl6pPr marL="1524076" indent="0">
              <a:buNone/>
              <a:defRPr sz="1067">
                <a:solidFill>
                  <a:schemeClr val="tx1">
                    <a:tint val="82000"/>
                  </a:schemeClr>
                </a:solidFill>
              </a:defRPr>
            </a:lvl6pPr>
            <a:lvl7pPr marL="1828891" indent="0">
              <a:buNone/>
              <a:defRPr sz="1067">
                <a:solidFill>
                  <a:schemeClr val="tx1">
                    <a:tint val="82000"/>
                  </a:schemeClr>
                </a:solidFill>
              </a:defRPr>
            </a:lvl7pPr>
            <a:lvl8pPr marL="2133707" indent="0">
              <a:buNone/>
              <a:defRPr sz="1067">
                <a:solidFill>
                  <a:schemeClr val="tx1">
                    <a:tint val="82000"/>
                  </a:schemeClr>
                </a:solidFill>
              </a:defRPr>
            </a:lvl8pPr>
            <a:lvl9pPr marL="2438522" indent="0">
              <a:buNone/>
              <a:defRPr sz="106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69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800" y="1217083"/>
            <a:ext cx="345440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217083"/>
            <a:ext cx="345440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0B6D-D5F7-49A0-B6DD-53482EB1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7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859" y="243417"/>
            <a:ext cx="7010400" cy="8837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9859" y="1120775"/>
            <a:ext cx="3438525" cy="549275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859" y="1670050"/>
            <a:ext cx="3438525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14800" y="1120775"/>
            <a:ext cx="3455459" cy="549275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4800" y="1670050"/>
            <a:ext cx="3455459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0B6D-D5F7-49A0-B6DD-53482EB1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2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0B6D-D5F7-49A0-B6DD-53482EB1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8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0B6D-D5F7-49A0-B6DD-53482EB1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0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859" y="304800"/>
            <a:ext cx="2621491" cy="1066800"/>
          </a:xfrm>
        </p:spPr>
        <p:txBody>
          <a:bodyPr anchor="b"/>
          <a:lstStyle>
            <a:lvl1pPr>
              <a:defRPr sz="21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5459" y="658284"/>
            <a:ext cx="4114800" cy="3249083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9859" y="1371600"/>
            <a:ext cx="2621491" cy="2541059"/>
          </a:xfrm>
        </p:spPr>
        <p:txBody>
          <a:bodyPr/>
          <a:lstStyle>
            <a:lvl1pPr marL="0" indent="0">
              <a:buNone/>
              <a:defRPr sz="1067"/>
            </a:lvl1pPr>
            <a:lvl2pPr marL="304815" indent="0">
              <a:buNone/>
              <a:defRPr sz="933"/>
            </a:lvl2pPr>
            <a:lvl3pPr marL="609630" indent="0">
              <a:buNone/>
              <a:defRPr sz="800"/>
            </a:lvl3pPr>
            <a:lvl4pPr marL="914446" indent="0">
              <a:buNone/>
              <a:defRPr sz="667"/>
            </a:lvl4pPr>
            <a:lvl5pPr marL="1219261" indent="0">
              <a:buNone/>
              <a:defRPr sz="667"/>
            </a:lvl5pPr>
            <a:lvl6pPr marL="1524076" indent="0">
              <a:buNone/>
              <a:defRPr sz="667"/>
            </a:lvl6pPr>
            <a:lvl7pPr marL="1828891" indent="0">
              <a:buNone/>
              <a:defRPr sz="667"/>
            </a:lvl7pPr>
            <a:lvl8pPr marL="2133707" indent="0">
              <a:buNone/>
              <a:defRPr sz="667"/>
            </a:lvl8pPr>
            <a:lvl9pPr marL="2438522" indent="0">
              <a:buNone/>
              <a:defRPr sz="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8800" y="4237567"/>
            <a:ext cx="18288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0B6D-D5F7-49A0-B6DD-53482EB1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19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859" y="304800"/>
            <a:ext cx="2621491" cy="1066800"/>
          </a:xfrm>
        </p:spPr>
        <p:txBody>
          <a:bodyPr anchor="b"/>
          <a:lstStyle>
            <a:lvl1pPr>
              <a:defRPr sz="21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55459" y="658284"/>
            <a:ext cx="4114800" cy="3249083"/>
          </a:xfrm>
        </p:spPr>
        <p:txBody>
          <a:bodyPr anchor="t"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9859" y="1371600"/>
            <a:ext cx="2621491" cy="2541059"/>
          </a:xfrm>
        </p:spPr>
        <p:txBody>
          <a:bodyPr/>
          <a:lstStyle>
            <a:lvl1pPr marL="0" indent="0">
              <a:buNone/>
              <a:defRPr sz="1067"/>
            </a:lvl1pPr>
            <a:lvl2pPr marL="304815" indent="0">
              <a:buNone/>
              <a:defRPr sz="933"/>
            </a:lvl2pPr>
            <a:lvl3pPr marL="609630" indent="0">
              <a:buNone/>
              <a:defRPr sz="800"/>
            </a:lvl3pPr>
            <a:lvl4pPr marL="914446" indent="0">
              <a:buNone/>
              <a:defRPr sz="667"/>
            </a:lvl4pPr>
            <a:lvl5pPr marL="1219261" indent="0">
              <a:buNone/>
              <a:defRPr sz="667"/>
            </a:lvl5pPr>
            <a:lvl6pPr marL="1524076" indent="0">
              <a:buNone/>
              <a:defRPr sz="667"/>
            </a:lvl6pPr>
            <a:lvl7pPr marL="1828891" indent="0">
              <a:buNone/>
              <a:defRPr sz="667"/>
            </a:lvl7pPr>
            <a:lvl8pPr marL="2133707" indent="0">
              <a:buNone/>
              <a:defRPr sz="667"/>
            </a:lvl8pPr>
            <a:lvl9pPr marL="2438522" indent="0">
              <a:buNone/>
              <a:defRPr sz="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8800" y="4237567"/>
            <a:ext cx="18288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0B6D-D5F7-49A0-B6DD-53482EB1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7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8800" y="4237567"/>
            <a:ext cx="18288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0B6D-D5F7-49A0-B6DD-53482EB1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0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16600" y="243416"/>
            <a:ext cx="1752600" cy="38745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8800" y="243416"/>
            <a:ext cx="5156200" cy="38745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8800" y="4237567"/>
            <a:ext cx="18288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4237567"/>
            <a:ext cx="2743200" cy="243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Security Risk Assessment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0B6D-D5F7-49A0-B6DD-53482EB1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5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2426" y="76351"/>
            <a:ext cx="7297576" cy="436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951" y="632011"/>
            <a:ext cx="7297576" cy="348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6448" y="4237567"/>
            <a:ext cx="6034344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Security Risk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1951" y="4237567"/>
            <a:ext cx="672841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Page </a:t>
            </a:r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white rectangular sign with blue text and pink leaves&#10;&#10;AI-generated content may be incorrect.">
            <a:extLst>
              <a:ext uri="{FF2B5EF4-FFF2-40B4-BE49-F238E27FC236}">
                <a16:creationId xmlns:a16="http://schemas.microsoft.com/office/drawing/2014/main" id="{41DDFF59-1454-411D-901F-AA6FBDDBB2A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36" y="4161583"/>
            <a:ext cx="472491" cy="3895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2FB514-CAB7-B0EA-490B-BBC956385F64}"/>
              </a:ext>
            </a:extLst>
          </p:cNvPr>
          <p:cNvCxnSpPr>
            <a:cxnSpLocks/>
          </p:cNvCxnSpPr>
          <p:nvPr userDrawn="1"/>
        </p:nvCxnSpPr>
        <p:spPr>
          <a:xfrm>
            <a:off x="0" y="542109"/>
            <a:ext cx="8128000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64160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609630" rtl="0" eaLnBrk="1" latinLnBrk="0" hangingPunct="1">
        <a:lnSpc>
          <a:spcPct val="90000"/>
        </a:lnSpc>
        <a:spcBef>
          <a:spcPct val="0"/>
        </a:spcBef>
        <a:buNone/>
        <a:defRPr sz="20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52408" indent="-152408" algn="l" defTabSz="609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2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62038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6685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66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7648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 userDrawn="1">
          <p15:clr>
            <a:srgbClr val="F26B43"/>
          </p15:clr>
        </p15:guide>
        <p15:guide id="2" pos="25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5AE6-E57F-6662-550A-BAC257BBC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ED180-99D5-26C2-2061-BBFD8DEFC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25" y="80795"/>
            <a:ext cx="7386275" cy="436067"/>
          </a:xfrm>
          <a:noFill/>
        </p:spPr>
        <p:txBody>
          <a:bodyPr/>
          <a:lstStyle/>
          <a:p>
            <a:r>
              <a:rPr lang="en-US" dirty="0"/>
              <a:t>Risk ID &amp;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4541C-F2EE-91D8-6269-E6E282A4EA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2400" y="4237567"/>
            <a:ext cx="2743200" cy="243417"/>
          </a:xfrm>
        </p:spPr>
        <p:txBody>
          <a:bodyPr/>
          <a:lstStyle/>
          <a:p>
            <a:r>
              <a:rPr lang="en-US"/>
              <a:t>Security Risk Assessment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A9E52-3EA8-3133-D00D-09D020CA6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 </a:t>
            </a:r>
            <a:fld id="{48F63A3B-78C7-47BE-AE5E-E10140E04643}" type="slidenum">
              <a:rPr lang="en-US" smtClean="0"/>
              <a:pPr/>
              <a:t>1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82F859-B2A3-56EC-700B-BCB6F9BDDD89}"/>
              </a:ext>
            </a:extLst>
          </p:cNvPr>
          <p:cNvGrpSpPr/>
          <p:nvPr/>
        </p:nvGrpSpPr>
        <p:grpSpPr>
          <a:xfrm>
            <a:off x="6309695" y="678809"/>
            <a:ext cx="1459006" cy="594940"/>
            <a:chOff x="6252882" y="588401"/>
            <a:chExt cx="1459006" cy="594940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7C401816-B469-2421-B118-94956E41C541}"/>
                </a:ext>
              </a:extLst>
            </p:cNvPr>
            <p:cNvSpPr/>
            <p:nvPr/>
          </p:nvSpPr>
          <p:spPr>
            <a:xfrm>
              <a:off x="6252882" y="588401"/>
              <a:ext cx="1459006" cy="594940"/>
            </a:xfrm>
            <a:prstGeom prst="roundRect">
              <a:avLst>
                <a:gd name="adj" fmla="val 1008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5E4144E-C32D-3705-C9ED-39F9ECA9B824}"/>
                </a:ext>
              </a:extLst>
            </p:cNvPr>
            <p:cNvSpPr/>
            <p:nvPr/>
          </p:nvSpPr>
          <p:spPr>
            <a:xfrm>
              <a:off x="6347012" y="647185"/>
              <a:ext cx="1257300" cy="15963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Risk Rating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54A91D9-D191-87F4-6B73-24486330179F}"/>
                </a:ext>
              </a:extLst>
            </p:cNvPr>
            <p:cNvSpPr/>
            <p:nvPr/>
          </p:nvSpPr>
          <p:spPr>
            <a:xfrm>
              <a:off x="6474759" y="865607"/>
              <a:ext cx="1015254" cy="237052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Risk Rating</a:t>
              </a:r>
            </a:p>
          </p:txBody>
        </p:sp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9CCA78C-9F4D-3A78-7D63-CF85B4188810}"/>
              </a:ext>
            </a:extLst>
          </p:cNvPr>
          <p:cNvSpPr/>
          <p:nvPr/>
        </p:nvSpPr>
        <p:spPr>
          <a:xfrm>
            <a:off x="4193177" y="602873"/>
            <a:ext cx="1689912" cy="242123"/>
          </a:xfrm>
          <a:prstGeom prst="roundRect">
            <a:avLst>
              <a:gd name="adj" fmla="val 2570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Owner: &lt;Name&gt;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45399B9-CC23-A17F-9593-0BAF105D15E6}"/>
              </a:ext>
            </a:extLst>
          </p:cNvPr>
          <p:cNvGrpSpPr/>
          <p:nvPr/>
        </p:nvGrpSpPr>
        <p:grpSpPr>
          <a:xfrm>
            <a:off x="421951" y="3033695"/>
            <a:ext cx="5461138" cy="973641"/>
            <a:chOff x="428674" y="568138"/>
            <a:chExt cx="5461138" cy="973641"/>
          </a:xfrm>
        </p:grpSpPr>
        <p:sp>
          <p:nvSpPr>
            <p:cNvPr id="24" name="Round Same Side Corner Rectangle 23">
              <a:extLst>
                <a:ext uri="{FF2B5EF4-FFF2-40B4-BE49-F238E27FC236}">
                  <a16:creationId xmlns:a16="http://schemas.microsoft.com/office/drawing/2014/main" id="{E0BA63A2-A8C7-B7B9-CB34-291EEC9D95B6}"/>
                </a:ext>
              </a:extLst>
            </p:cNvPr>
            <p:cNvSpPr/>
            <p:nvPr/>
          </p:nvSpPr>
          <p:spPr>
            <a:xfrm>
              <a:off x="428675" y="568138"/>
              <a:ext cx="1459006" cy="242122"/>
            </a:xfrm>
            <a:prstGeom prst="round2Same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Existing mitigations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C84E7F-923F-3EE0-7685-D27971F57610}"/>
                </a:ext>
              </a:extLst>
            </p:cNvPr>
            <p:cNvSpPr/>
            <p:nvPr/>
          </p:nvSpPr>
          <p:spPr>
            <a:xfrm>
              <a:off x="428674" y="810259"/>
              <a:ext cx="5461138" cy="7315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Control 1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Control 2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51FD87-3EB5-BB3C-71AB-C4C6A0850C4E}"/>
              </a:ext>
            </a:extLst>
          </p:cNvPr>
          <p:cNvGrpSpPr/>
          <p:nvPr/>
        </p:nvGrpSpPr>
        <p:grpSpPr>
          <a:xfrm>
            <a:off x="421951" y="1836749"/>
            <a:ext cx="5461138" cy="1055683"/>
            <a:chOff x="428674" y="568138"/>
            <a:chExt cx="5461138" cy="1055683"/>
          </a:xfrm>
        </p:grpSpPr>
        <p:sp>
          <p:nvSpPr>
            <p:cNvPr id="32" name="Round Same Side Corner Rectangle 31">
              <a:extLst>
                <a:ext uri="{FF2B5EF4-FFF2-40B4-BE49-F238E27FC236}">
                  <a16:creationId xmlns:a16="http://schemas.microsoft.com/office/drawing/2014/main" id="{9AE60E61-FE41-4E24-24F5-52ADF0A15B42}"/>
                </a:ext>
              </a:extLst>
            </p:cNvPr>
            <p:cNvSpPr/>
            <p:nvPr/>
          </p:nvSpPr>
          <p:spPr>
            <a:xfrm>
              <a:off x="428674" y="568138"/>
              <a:ext cx="1459007" cy="242122"/>
            </a:xfrm>
            <a:prstGeom prst="round2Same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Risk statement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811A86F-BBA6-8176-9B5B-3E7F4AFFEA76}"/>
                </a:ext>
              </a:extLst>
            </p:cNvPr>
            <p:cNvSpPr/>
            <p:nvPr/>
          </p:nvSpPr>
          <p:spPr>
            <a:xfrm>
              <a:off x="428674" y="810258"/>
              <a:ext cx="5461138" cy="8135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Clearly define the specific risk event, its potential causes, and the scenarios under which it might occur.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3AFD70-D428-ED20-8194-37D353A2C25A}"/>
              </a:ext>
            </a:extLst>
          </p:cNvPr>
          <p:cNvGrpSpPr/>
          <p:nvPr/>
        </p:nvGrpSpPr>
        <p:grpSpPr>
          <a:xfrm>
            <a:off x="421951" y="654458"/>
            <a:ext cx="5461138" cy="973641"/>
            <a:chOff x="428674" y="568138"/>
            <a:chExt cx="5461138" cy="973641"/>
          </a:xfrm>
        </p:grpSpPr>
        <p:sp>
          <p:nvSpPr>
            <p:cNvPr id="38" name="Round Same Side Corner Rectangle 37">
              <a:extLst>
                <a:ext uri="{FF2B5EF4-FFF2-40B4-BE49-F238E27FC236}">
                  <a16:creationId xmlns:a16="http://schemas.microsoft.com/office/drawing/2014/main" id="{2EEE7DF6-A152-DB9D-F8B6-421D7540868C}"/>
                </a:ext>
              </a:extLst>
            </p:cNvPr>
            <p:cNvSpPr/>
            <p:nvPr/>
          </p:nvSpPr>
          <p:spPr>
            <a:xfrm>
              <a:off x="428675" y="568138"/>
              <a:ext cx="1459006" cy="242122"/>
            </a:xfrm>
            <a:prstGeom prst="round2Same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Background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3F44CAC-8D5C-7C47-BB97-221B02343D05}"/>
                </a:ext>
              </a:extLst>
            </p:cNvPr>
            <p:cNvSpPr/>
            <p:nvPr/>
          </p:nvSpPr>
          <p:spPr>
            <a:xfrm>
              <a:off x="428674" y="810259"/>
              <a:ext cx="5461138" cy="7315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Provide context and background information about the identified risk, including relevant business processes, systems, or activities that may be affected.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938E0B1-3AFF-8DF7-DE58-1F05C54B7511}"/>
              </a:ext>
            </a:extLst>
          </p:cNvPr>
          <p:cNvGrpSpPr/>
          <p:nvPr/>
        </p:nvGrpSpPr>
        <p:grpSpPr>
          <a:xfrm>
            <a:off x="6302972" y="2738797"/>
            <a:ext cx="1459006" cy="1074038"/>
            <a:chOff x="6252882" y="647185"/>
            <a:chExt cx="1459006" cy="1074038"/>
          </a:xfrm>
        </p:grpSpPr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347F99F3-3C1B-0902-19FD-864FDCD11334}"/>
                </a:ext>
              </a:extLst>
            </p:cNvPr>
            <p:cNvSpPr/>
            <p:nvPr/>
          </p:nvSpPr>
          <p:spPr>
            <a:xfrm>
              <a:off x="6252882" y="806823"/>
              <a:ext cx="1459006" cy="914400"/>
            </a:xfrm>
            <a:prstGeom prst="roundRect">
              <a:avLst>
                <a:gd name="adj" fmla="val 396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Describe the likelihood for the period and the justification for it </a:t>
              </a: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F64E4257-F0D5-BC46-64E1-E8F2A6E76B2F}"/>
                </a:ext>
              </a:extLst>
            </p:cNvPr>
            <p:cNvSpPr/>
            <p:nvPr/>
          </p:nvSpPr>
          <p:spPr>
            <a:xfrm>
              <a:off x="6353735" y="647185"/>
              <a:ext cx="1257300" cy="15963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Likelihood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07ABF3F-AC57-B881-4A94-2420FA5B3189}"/>
              </a:ext>
            </a:extLst>
          </p:cNvPr>
          <p:cNvGrpSpPr/>
          <p:nvPr/>
        </p:nvGrpSpPr>
        <p:grpSpPr>
          <a:xfrm>
            <a:off x="6302972" y="1454157"/>
            <a:ext cx="1459006" cy="1074037"/>
            <a:chOff x="6252882" y="647185"/>
            <a:chExt cx="1459006" cy="1074037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DC1E1BDE-5881-09A1-1D64-29860867F210}"/>
                </a:ext>
              </a:extLst>
            </p:cNvPr>
            <p:cNvSpPr/>
            <p:nvPr/>
          </p:nvSpPr>
          <p:spPr>
            <a:xfrm>
              <a:off x="6252882" y="806822"/>
              <a:ext cx="1459006" cy="914400"/>
            </a:xfrm>
            <a:prstGeom prst="roundRect">
              <a:avLst>
                <a:gd name="adj" fmla="val 396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Describe the impact of the risk if it materializes</a:t>
              </a:r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95B7AB7C-C609-A9E2-910B-7585C8F2168A}"/>
                </a:ext>
              </a:extLst>
            </p:cNvPr>
            <p:cNvSpPr/>
            <p:nvPr/>
          </p:nvSpPr>
          <p:spPr>
            <a:xfrm>
              <a:off x="6353735" y="647185"/>
              <a:ext cx="1257300" cy="15963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862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6EA6C-5B51-76DA-0683-102F8B5B9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443DF-7041-7937-9148-E7AA241FC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26" y="80795"/>
            <a:ext cx="5540188" cy="436067"/>
          </a:xfrm>
          <a:noFill/>
        </p:spPr>
        <p:txBody>
          <a:bodyPr/>
          <a:lstStyle/>
          <a:p>
            <a:r>
              <a:rPr lang="en-US" dirty="0"/>
              <a:t>Risk Treatment Options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11D8DE-90B9-9B2C-1EEC-F31BEAD69D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2400" y="4237567"/>
            <a:ext cx="2743200" cy="243417"/>
          </a:xfrm>
        </p:spPr>
        <p:txBody>
          <a:bodyPr/>
          <a:lstStyle/>
          <a:p>
            <a:r>
              <a:rPr lang="en-US"/>
              <a:t>Security Risk Assessment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CE579-FCF9-B20E-1B44-9C6FF18E1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 </a:t>
            </a:r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FCFFB01-8147-735D-E7EF-F19E86DA3E7E}"/>
              </a:ext>
            </a:extLst>
          </p:cNvPr>
          <p:cNvCxnSpPr>
            <a:cxnSpLocks/>
          </p:cNvCxnSpPr>
          <p:nvPr/>
        </p:nvCxnSpPr>
        <p:spPr>
          <a:xfrm>
            <a:off x="0" y="542109"/>
            <a:ext cx="8128000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2D6756-D98C-68C7-316E-615360F7E9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200402"/>
              </p:ext>
            </p:extLst>
          </p:nvPr>
        </p:nvGraphicFramePr>
        <p:xfrm>
          <a:off x="443185" y="669187"/>
          <a:ext cx="7407592" cy="343907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15352">
                  <a:extLst>
                    <a:ext uri="{9D8B030D-6E8A-4147-A177-3AD203B41FA5}">
                      <a16:colId xmlns:a16="http://schemas.microsoft.com/office/drawing/2014/main" val="1535020189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1553520725"/>
                    </a:ext>
                  </a:extLst>
                </a:gridCol>
                <a:gridCol w="2491502">
                  <a:extLst>
                    <a:ext uri="{9D8B030D-6E8A-4147-A177-3AD203B41FA5}">
                      <a16:colId xmlns:a16="http://schemas.microsoft.com/office/drawing/2014/main" val="2894036361"/>
                    </a:ext>
                  </a:extLst>
                </a:gridCol>
                <a:gridCol w="1851898">
                  <a:extLst>
                    <a:ext uri="{9D8B030D-6E8A-4147-A177-3AD203B41FA5}">
                      <a16:colId xmlns:a16="http://schemas.microsoft.com/office/drawing/2014/main" val="3791306641"/>
                    </a:ext>
                  </a:extLst>
                </a:gridCol>
              </a:tblGrid>
              <a:tr h="327055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Solution/Approach A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Solution/Approach B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Solution/Approach C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587963"/>
                  </a:ext>
                </a:extLst>
              </a:tr>
              <a:tr h="622404">
                <a:tc>
                  <a:txBody>
                    <a:bodyPr/>
                    <a:lstStyle/>
                    <a:p>
                      <a:r>
                        <a:rPr lang="en-US" sz="800" b="1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864399"/>
                  </a:ext>
                </a:extLst>
              </a:tr>
              <a:tr h="622404">
                <a:tc>
                  <a:txBody>
                    <a:bodyPr/>
                    <a:lstStyle/>
                    <a:p>
                      <a:r>
                        <a:rPr lang="en-US" sz="800" b="1" dirty="0"/>
                        <a:t>Limitations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84506"/>
                  </a:ext>
                </a:extLst>
              </a:tr>
              <a:tr h="622404">
                <a:tc>
                  <a:txBody>
                    <a:bodyPr/>
                    <a:lstStyle/>
                    <a:p>
                      <a:r>
                        <a:rPr lang="en-US" sz="800" b="1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117379"/>
                  </a:ext>
                </a:extLst>
              </a:tr>
              <a:tr h="622404">
                <a:tc>
                  <a:txBody>
                    <a:bodyPr/>
                    <a:lstStyle/>
                    <a:p>
                      <a:r>
                        <a:rPr lang="en-US" sz="800" b="1" dirty="0"/>
                        <a:t>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86332"/>
                  </a:ext>
                </a:extLst>
              </a:tr>
              <a:tr h="622404">
                <a:tc>
                  <a:txBody>
                    <a:bodyPr/>
                    <a:lstStyle/>
                    <a:p>
                      <a:r>
                        <a:rPr lang="en-US" sz="800" b="1" dirty="0"/>
                        <a:t>Security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842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925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D19F-B6DB-1F2A-4520-83EEA5BA4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BBF61-8C50-39BE-EF10-1645CC0C3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26" y="80795"/>
            <a:ext cx="5540188" cy="436067"/>
          </a:xfrm>
          <a:noFill/>
        </p:spPr>
        <p:txBody>
          <a:bodyPr/>
          <a:lstStyle/>
          <a:p>
            <a:r>
              <a:rPr lang="en-US" dirty="0"/>
              <a:t>Decision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33BC7-CFAF-1E53-BEC6-6E93BBE0B0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2400" y="4237567"/>
            <a:ext cx="2743200" cy="243417"/>
          </a:xfrm>
        </p:spPr>
        <p:txBody>
          <a:bodyPr/>
          <a:lstStyle/>
          <a:p>
            <a:r>
              <a:rPr lang="en-US"/>
              <a:t>Security Risk Assessment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A000C-F51B-CBAF-6495-1CBB374CF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 </a:t>
            </a:r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FFEB516-160D-2DFD-5A20-86F3A1C2C06C}"/>
              </a:ext>
            </a:extLst>
          </p:cNvPr>
          <p:cNvCxnSpPr>
            <a:cxnSpLocks/>
          </p:cNvCxnSpPr>
          <p:nvPr/>
        </p:nvCxnSpPr>
        <p:spPr>
          <a:xfrm>
            <a:off x="0" y="542109"/>
            <a:ext cx="8128000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41DFD2-DE93-8626-95F1-0A53A2F0A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521124"/>
              </p:ext>
            </p:extLst>
          </p:nvPr>
        </p:nvGraphicFramePr>
        <p:xfrm>
          <a:off x="443185" y="669188"/>
          <a:ext cx="7224712" cy="315468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70078">
                  <a:extLst>
                    <a:ext uri="{9D8B030D-6E8A-4147-A177-3AD203B41FA5}">
                      <a16:colId xmlns:a16="http://schemas.microsoft.com/office/drawing/2014/main" val="1535020189"/>
                    </a:ext>
                  </a:extLst>
                </a:gridCol>
                <a:gridCol w="6054634">
                  <a:extLst>
                    <a:ext uri="{9D8B030D-6E8A-4147-A177-3AD203B41FA5}">
                      <a16:colId xmlns:a16="http://schemas.microsoft.com/office/drawing/2014/main" val="1553520725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864399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Decision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845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Approver(s)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117379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Additional comments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86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311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bridi_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 Bold / Arial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59058</TotalTime>
  <Words>137</Words>
  <Application>Microsoft Macintosh PowerPoint</Application>
  <PresentationFormat>Custom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Aptos</vt:lpstr>
      <vt:lpstr>Arial</vt:lpstr>
      <vt:lpstr>Office Theme</vt:lpstr>
      <vt:lpstr>Risk ID &amp; Title</vt:lpstr>
      <vt:lpstr>Risk Treatment Options</vt:lpstr>
      <vt:lpstr>Decision</vt:lpstr>
    </vt:vector>
  </TitlesOfParts>
  <Manager/>
  <Company>allaboutgrc.com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Assessment Template</dc:title>
  <dc:subject/>
  <dc:creator>Arun Sivadasan</dc:creator>
  <cp:keywords/>
  <dc:description/>
  <cp:lastModifiedBy>Arun Sivadasan</cp:lastModifiedBy>
  <cp:revision>3</cp:revision>
  <dcterms:created xsi:type="dcterms:W3CDTF">2024-11-02T22:52:50Z</dcterms:created>
  <dcterms:modified xsi:type="dcterms:W3CDTF">2025-08-09T22:33:25Z</dcterms:modified>
  <cp:category/>
</cp:coreProperties>
</file>